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Montaser Arabic Ultra-Bold" charset="1" panose="00000900000000000000"/>
      <p:regular r:id="rId17"/>
    </p:embeddedFont>
    <p:embeddedFont>
      <p:font typeface="Montserrat" charset="1" panose="00000500000000000000"/>
      <p:regular r:id="rId18"/>
    </p:embeddedFont>
    <p:embeddedFont>
      <p:font typeface="Montserrat Bold" charset="1" panose="000008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400" t="-25884" r="-879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2071988" cy="10287000"/>
            <a:chOff x="0" y="0"/>
            <a:chExt cx="3179454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79454" cy="2709333"/>
            </a:xfrm>
            <a:custGeom>
              <a:avLst/>
              <a:gdLst/>
              <a:ahLst/>
              <a:cxnLst/>
              <a:rect r="r" b="b" t="t" l="l"/>
              <a:pathLst>
                <a:path h="2709333" w="3179454">
                  <a:moveTo>
                    <a:pt x="0" y="0"/>
                  </a:moveTo>
                  <a:lnTo>
                    <a:pt x="3179454" y="0"/>
                  </a:lnTo>
                  <a:lnTo>
                    <a:pt x="3179454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33333">
                  <a:srgbClr val="000000">
                    <a:alpha val="100000"/>
                  </a:srgbClr>
                </a:gs>
                <a:gs pos="66667">
                  <a:srgbClr val="000000">
                    <a:alpha val="825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179454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8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306077" y="7443744"/>
            <a:ext cx="5290838" cy="840036"/>
            <a:chOff x="0" y="0"/>
            <a:chExt cx="2559647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59647" cy="406400"/>
            </a:xfrm>
            <a:custGeom>
              <a:avLst/>
              <a:gdLst/>
              <a:ahLst/>
              <a:cxnLst/>
              <a:rect r="r" b="b" t="t" l="l"/>
              <a:pathLst>
                <a:path h="406400" w="2559647">
                  <a:moveTo>
                    <a:pt x="2356447" y="0"/>
                  </a:moveTo>
                  <a:cubicBezTo>
                    <a:pt x="2468671" y="0"/>
                    <a:pt x="2559647" y="90976"/>
                    <a:pt x="2559647" y="203200"/>
                  </a:cubicBezTo>
                  <a:cubicBezTo>
                    <a:pt x="2559647" y="315424"/>
                    <a:pt x="2468671" y="406400"/>
                    <a:pt x="235644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55964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37596" y="7443744"/>
            <a:ext cx="3483091" cy="840036"/>
            <a:chOff x="0" y="0"/>
            <a:chExt cx="1685080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85080" cy="406400"/>
            </a:xfrm>
            <a:custGeom>
              <a:avLst/>
              <a:gdLst/>
              <a:ahLst/>
              <a:cxnLst/>
              <a:rect r="r" b="b" t="t" l="l"/>
              <a:pathLst>
                <a:path h="406400" w="1685080">
                  <a:moveTo>
                    <a:pt x="1481880" y="0"/>
                  </a:moveTo>
                  <a:cubicBezTo>
                    <a:pt x="1594104" y="0"/>
                    <a:pt x="1685080" y="90976"/>
                    <a:pt x="1685080" y="203200"/>
                  </a:cubicBezTo>
                  <a:cubicBezTo>
                    <a:pt x="1685080" y="315424"/>
                    <a:pt x="1594104" y="406400"/>
                    <a:pt x="148188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68508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759952" y="7835633"/>
            <a:ext cx="4836963" cy="846468"/>
          </a:xfrm>
          <a:custGeom>
            <a:avLst/>
            <a:gdLst/>
            <a:ahLst/>
            <a:cxnLst/>
            <a:rect r="r" b="b" t="t" l="l"/>
            <a:pathLst>
              <a:path h="846468" w="4836963">
                <a:moveTo>
                  <a:pt x="0" y="0"/>
                </a:moveTo>
                <a:lnTo>
                  <a:pt x="4836962" y="0"/>
                </a:lnTo>
                <a:lnTo>
                  <a:pt x="4836962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20422" y="7177785"/>
            <a:ext cx="3039530" cy="531918"/>
          </a:xfrm>
          <a:custGeom>
            <a:avLst/>
            <a:gdLst/>
            <a:ahLst/>
            <a:cxnLst/>
            <a:rect r="r" b="b" t="t" l="l"/>
            <a:pathLst>
              <a:path h="531918" w="3039530">
                <a:moveTo>
                  <a:pt x="0" y="0"/>
                </a:moveTo>
                <a:lnTo>
                  <a:pt x="3039530" y="0"/>
                </a:lnTo>
                <a:lnTo>
                  <a:pt x="3039530" y="531917"/>
                </a:lnTo>
                <a:lnTo>
                  <a:pt x="0" y="5319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2032675"/>
            <a:ext cx="8994395" cy="4215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35"/>
              </a:lnSpc>
              <a:spcBef>
                <a:spcPct val="0"/>
              </a:spcBef>
            </a:pPr>
            <a:r>
              <a:rPr lang="en-US" sz="8025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Email Parser con Inteligencia Artificial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19332" y="7628828"/>
            <a:ext cx="3324699" cy="441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8"/>
              </a:lnSpc>
            </a:pPr>
            <a:r>
              <a:rPr lang="en-US" sz="27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Presentado por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855742" y="7628828"/>
            <a:ext cx="2790873" cy="441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8"/>
              </a:lnSpc>
            </a:pPr>
            <a:r>
              <a:rPr lang="en-US" sz="2752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Sebastián Lara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74661" y="-2875072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91128" y="514350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09909" y="2603126"/>
            <a:ext cx="9517766" cy="1165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17"/>
              </a:lnSpc>
              <a:spcBef>
                <a:spcPct val="0"/>
              </a:spcBef>
            </a:pPr>
            <a:r>
              <a:rPr lang="en-US" sz="6798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Resultado esperado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37596" y="4178188"/>
            <a:ext cx="7298788" cy="226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Procesar los correos electrónicos de estudiantes automáticamente.</a:t>
            </a:r>
          </a:p>
          <a:p>
            <a:pPr algn="just">
              <a:lnSpc>
                <a:spcPts val="2600"/>
              </a:lnSpc>
            </a:pPr>
          </a:p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Extraer información clave de manera eficiente.</a:t>
            </a:r>
          </a:p>
          <a:p>
            <a:pPr algn="just">
              <a:lnSpc>
                <a:spcPts val="2600"/>
              </a:lnSpc>
            </a:pPr>
          </a:p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Reducir tiempo de respuesta a los alumnos y la carga administrativa de los docentes.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1910964" y="1760745"/>
            <a:ext cx="4299005" cy="2983601"/>
            <a:chOff x="0" y="0"/>
            <a:chExt cx="999406" cy="69360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99406" cy="693609"/>
            </a:xfrm>
            <a:custGeom>
              <a:avLst/>
              <a:gdLst/>
              <a:ahLst/>
              <a:cxnLst/>
              <a:rect r="r" b="b" t="t" l="l"/>
              <a:pathLst>
                <a:path h="693609" w="999406">
                  <a:moveTo>
                    <a:pt x="100848" y="0"/>
                  </a:moveTo>
                  <a:lnTo>
                    <a:pt x="898558" y="0"/>
                  </a:lnTo>
                  <a:cubicBezTo>
                    <a:pt x="954255" y="0"/>
                    <a:pt x="999406" y="45151"/>
                    <a:pt x="999406" y="100848"/>
                  </a:cubicBezTo>
                  <a:lnTo>
                    <a:pt x="999406" y="592761"/>
                  </a:lnTo>
                  <a:cubicBezTo>
                    <a:pt x="999406" y="648458"/>
                    <a:pt x="954255" y="693609"/>
                    <a:pt x="898558" y="693609"/>
                  </a:cubicBezTo>
                  <a:lnTo>
                    <a:pt x="100848" y="693609"/>
                  </a:lnTo>
                  <a:cubicBezTo>
                    <a:pt x="45151" y="693609"/>
                    <a:pt x="0" y="648458"/>
                    <a:pt x="0" y="592761"/>
                  </a:cubicBezTo>
                  <a:lnTo>
                    <a:pt x="0" y="100848"/>
                  </a:lnTo>
                  <a:cubicBezTo>
                    <a:pt x="0" y="45151"/>
                    <a:pt x="45151" y="0"/>
                    <a:pt x="100848" y="0"/>
                  </a:cubicBezTo>
                  <a:close/>
                </a:path>
              </a:pathLst>
            </a:custGeom>
            <a:blipFill>
              <a:blip r:embed="rId5"/>
              <a:stretch>
                <a:fillRect l="-85367" t="-33359" r="0" b="-44589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12461" t="-15029" r="0" b="-1817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2071988" cy="10287000"/>
            <a:chOff x="0" y="0"/>
            <a:chExt cx="3179454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79454" cy="2709333"/>
            </a:xfrm>
            <a:custGeom>
              <a:avLst/>
              <a:gdLst/>
              <a:ahLst/>
              <a:cxnLst/>
              <a:rect r="r" b="b" t="t" l="l"/>
              <a:pathLst>
                <a:path h="2709333" w="3179454">
                  <a:moveTo>
                    <a:pt x="0" y="0"/>
                  </a:moveTo>
                  <a:lnTo>
                    <a:pt x="3179454" y="0"/>
                  </a:lnTo>
                  <a:lnTo>
                    <a:pt x="3179454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33333">
                  <a:srgbClr val="000000">
                    <a:alpha val="100000"/>
                  </a:srgbClr>
                </a:gs>
                <a:gs pos="66667">
                  <a:srgbClr val="000000">
                    <a:alpha val="825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179454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8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37596" y="2917963"/>
            <a:ext cx="7097411" cy="1577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69"/>
              </a:lnSpc>
              <a:spcBef>
                <a:spcPct val="0"/>
              </a:spcBef>
            </a:pPr>
            <a:r>
              <a:rPr lang="en-US" sz="9264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Conclusión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574661" y="-2875072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033327" y="449580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07830" y="8587931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574661" y="-2875072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474422" y="4084647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3"/>
                </a:lnTo>
                <a:lnTo>
                  <a:pt x="0" y="44192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875720" y="2261248"/>
            <a:ext cx="5787173" cy="4969108"/>
            <a:chOff x="0" y="0"/>
            <a:chExt cx="896585" cy="7698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96585" cy="769845"/>
            </a:xfrm>
            <a:custGeom>
              <a:avLst/>
              <a:gdLst/>
              <a:ahLst/>
              <a:cxnLst/>
              <a:rect r="r" b="b" t="t" l="l"/>
              <a:pathLst>
                <a:path h="769845" w="896585">
                  <a:moveTo>
                    <a:pt x="74915" y="0"/>
                  </a:moveTo>
                  <a:lnTo>
                    <a:pt x="821669" y="0"/>
                  </a:lnTo>
                  <a:cubicBezTo>
                    <a:pt x="841538" y="0"/>
                    <a:pt x="860593" y="7893"/>
                    <a:pt x="874642" y="21942"/>
                  </a:cubicBezTo>
                  <a:cubicBezTo>
                    <a:pt x="888692" y="35992"/>
                    <a:pt x="896585" y="55046"/>
                    <a:pt x="896585" y="74915"/>
                  </a:cubicBezTo>
                  <a:lnTo>
                    <a:pt x="896585" y="694930"/>
                  </a:lnTo>
                  <a:cubicBezTo>
                    <a:pt x="896585" y="736304"/>
                    <a:pt x="863044" y="769845"/>
                    <a:pt x="821669" y="769845"/>
                  </a:cubicBezTo>
                  <a:lnTo>
                    <a:pt x="74915" y="769845"/>
                  </a:lnTo>
                  <a:cubicBezTo>
                    <a:pt x="33541" y="769845"/>
                    <a:pt x="0" y="736304"/>
                    <a:pt x="0" y="694930"/>
                  </a:cubicBezTo>
                  <a:lnTo>
                    <a:pt x="0" y="74915"/>
                  </a:lnTo>
                  <a:cubicBezTo>
                    <a:pt x="0" y="33541"/>
                    <a:pt x="33541" y="0"/>
                    <a:pt x="74915" y="0"/>
                  </a:cubicBezTo>
                  <a:close/>
                </a:path>
              </a:pathLst>
            </a:custGeom>
            <a:blipFill>
              <a:blip r:embed="rId5"/>
              <a:stretch>
                <a:fillRect l="-6120" t="0" r="-612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2169392" y="2342226"/>
            <a:ext cx="4863514" cy="83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Introducción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38030" y="3455252"/>
            <a:ext cx="8126240" cy="258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Medio de contacto principal con docentes a traves de AVA o correo Gmail.</a:t>
            </a:r>
          </a:p>
          <a:p>
            <a:pPr algn="just">
              <a:lnSpc>
                <a:spcPts val="2600"/>
              </a:lnSpc>
            </a:pPr>
          </a:p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Genera una sobrecarga en la bandeja de entrada, lo que i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mplica retrasos en la atención a los estudiantes y aumente la carga administrativa del academico, quitando tiempo para lo realmente importa, que es la docencia.</a:t>
            </a:r>
          </a:p>
          <a:p>
            <a:pPr algn="just">
              <a:lnSpc>
                <a:spcPts val="260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82685" y="-2217964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185342" y="2606026"/>
            <a:ext cx="5917315" cy="83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Objetivo principal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494606" y="4178300"/>
            <a:ext cx="7298788" cy="965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Construcción de un sistema basado en </a:t>
            </a:r>
            <a:r>
              <a:rPr lang="en-US" sz="20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Inteligencia Artificial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que procese correos electrónicos, extraiga información relevante y la muestre en un panel visual.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90595" y="1955006"/>
            <a:ext cx="8225114" cy="83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Arquitectura del sistema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982685" y="-2217964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004460" y="3479324"/>
            <a:ext cx="6797384" cy="761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Backend (FastAPI):</a:t>
            </a:r>
            <a:r>
              <a:rPr lang="en-US" sz="23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Recibe y procesa correos con gmail API y Pub/Sub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06077" y="4463159"/>
            <a:ext cx="10145447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IA Ollama</a:t>
            </a:r>
            <a:r>
              <a:rPr lang="en-US" sz="23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Analiza el texto de los correos y extrae información clave.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40011" y="5325023"/>
            <a:ext cx="9640079" cy="114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Base de datos PostgreSQL y librerias Alembic:</a:t>
            </a:r>
            <a:r>
              <a:rPr lang="en-US" sz="23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Almacenara los correos y los resultados de la IA, gestionando migraciones con Alembic.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61359" y="6791594"/>
            <a:ext cx="6797384" cy="761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Frontend (React):</a:t>
            </a:r>
            <a:r>
              <a:rPr lang="en-US" sz="23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Interfaz para visualizar correos y resultados de IA.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82685" y="-2217964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240441" y="2401323"/>
            <a:ext cx="9807117" cy="6717875"/>
          </a:xfrm>
          <a:custGeom>
            <a:avLst/>
            <a:gdLst/>
            <a:ahLst/>
            <a:cxnLst/>
            <a:rect r="r" b="b" t="t" l="l"/>
            <a:pathLst>
              <a:path h="6717875" w="9807117">
                <a:moveTo>
                  <a:pt x="0" y="0"/>
                </a:moveTo>
                <a:lnTo>
                  <a:pt x="9807118" y="0"/>
                </a:lnTo>
                <a:lnTo>
                  <a:pt x="9807118" y="6717876"/>
                </a:lnTo>
                <a:lnTo>
                  <a:pt x="0" y="67178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953862" y="713619"/>
            <a:ext cx="11823346" cy="83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Diseño preliminar del sistema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93535" y="1687032"/>
            <a:ext cx="3700929" cy="514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4"/>
              </a:lnSpc>
              <a:spcBef>
                <a:spcPct val="0"/>
              </a:spcBef>
            </a:pPr>
            <a:r>
              <a:rPr lang="en-US" sz="3003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Ventana de inicio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82685" y="-2217964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35357" y="2401323"/>
            <a:ext cx="11217286" cy="7165041"/>
          </a:xfrm>
          <a:custGeom>
            <a:avLst/>
            <a:gdLst/>
            <a:ahLst/>
            <a:cxnLst/>
            <a:rect r="r" b="b" t="t" l="l"/>
            <a:pathLst>
              <a:path h="7165041" w="11217286">
                <a:moveTo>
                  <a:pt x="0" y="0"/>
                </a:moveTo>
                <a:lnTo>
                  <a:pt x="11217286" y="0"/>
                </a:lnTo>
                <a:lnTo>
                  <a:pt x="11217286" y="7165042"/>
                </a:lnTo>
                <a:lnTo>
                  <a:pt x="0" y="71650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953862" y="713619"/>
            <a:ext cx="11823346" cy="83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Diseño preliminar del sistema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93535" y="1687032"/>
            <a:ext cx="3700929" cy="514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4"/>
              </a:lnSpc>
              <a:spcBef>
                <a:spcPct val="0"/>
              </a:spcBef>
            </a:pPr>
            <a:r>
              <a:rPr lang="en-US" sz="3003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Ventana principal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82685" y="-2217964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89784" y="2437075"/>
            <a:ext cx="8332468" cy="7311741"/>
          </a:xfrm>
          <a:custGeom>
            <a:avLst/>
            <a:gdLst/>
            <a:ahLst/>
            <a:cxnLst/>
            <a:rect r="r" b="b" t="t" l="l"/>
            <a:pathLst>
              <a:path h="7311741" w="8332468">
                <a:moveTo>
                  <a:pt x="0" y="0"/>
                </a:moveTo>
                <a:lnTo>
                  <a:pt x="8332468" y="0"/>
                </a:lnTo>
                <a:lnTo>
                  <a:pt x="8332468" y="7311741"/>
                </a:lnTo>
                <a:lnTo>
                  <a:pt x="0" y="73117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12557" y="734234"/>
            <a:ext cx="9947356" cy="83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Diseño preliminar del sistema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89784" y="1769493"/>
            <a:ext cx="8792901" cy="514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4"/>
              </a:lnSpc>
              <a:spcBef>
                <a:spcPct val="0"/>
              </a:spcBef>
            </a:pPr>
            <a:r>
              <a:rPr lang="en-US" sz="3003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Visualización de mensaje y respuesta IA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82685" y="-2217964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731717" y="2201298"/>
            <a:ext cx="8824565" cy="7611453"/>
          </a:xfrm>
          <a:custGeom>
            <a:avLst/>
            <a:gdLst/>
            <a:ahLst/>
            <a:cxnLst/>
            <a:rect r="r" b="b" t="t" l="l"/>
            <a:pathLst>
              <a:path h="7611453" w="8824565">
                <a:moveTo>
                  <a:pt x="0" y="0"/>
                </a:moveTo>
                <a:lnTo>
                  <a:pt x="8824566" y="0"/>
                </a:lnTo>
                <a:lnTo>
                  <a:pt x="8824566" y="7611453"/>
                </a:lnTo>
                <a:lnTo>
                  <a:pt x="0" y="76114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30" r="0" b="-154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953862" y="713619"/>
            <a:ext cx="11823346" cy="83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Diseño preliminar del sistema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53463" y="1486610"/>
            <a:ext cx="5381074" cy="514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4"/>
              </a:lnSpc>
              <a:spcBef>
                <a:spcPct val="0"/>
              </a:spcBef>
            </a:pPr>
            <a:r>
              <a:rPr lang="en-US" sz="3003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Respuesta sugerida de IA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34734" y="4378431"/>
            <a:ext cx="7793643" cy="617207"/>
            <a:chOff x="0" y="0"/>
            <a:chExt cx="4980849" cy="3944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80849" cy="394452"/>
            </a:xfrm>
            <a:custGeom>
              <a:avLst/>
              <a:gdLst/>
              <a:ahLst/>
              <a:cxnLst/>
              <a:rect r="r" b="b" t="t" l="l"/>
              <a:pathLst>
                <a:path h="394452" w="4980849">
                  <a:moveTo>
                    <a:pt x="4777649" y="0"/>
                  </a:moveTo>
                  <a:cubicBezTo>
                    <a:pt x="4889873" y="0"/>
                    <a:pt x="4980849" y="88301"/>
                    <a:pt x="4980849" y="197226"/>
                  </a:cubicBezTo>
                  <a:cubicBezTo>
                    <a:pt x="4980849" y="306151"/>
                    <a:pt x="4889873" y="394452"/>
                    <a:pt x="4777649" y="394452"/>
                  </a:cubicBezTo>
                  <a:lnTo>
                    <a:pt x="203200" y="394452"/>
                  </a:lnTo>
                  <a:cubicBezTo>
                    <a:pt x="90976" y="394452"/>
                    <a:pt x="0" y="306151"/>
                    <a:pt x="0" y="197226"/>
                  </a:cubicBezTo>
                  <a:cubicBezTo>
                    <a:pt x="0" y="88301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980849" cy="432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574661" y="-2875072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478796" y="2518741"/>
            <a:ext cx="5074854" cy="83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Plan de trabajo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64831" y="3990352"/>
            <a:ext cx="4836963" cy="846468"/>
          </a:xfrm>
          <a:custGeom>
            <a:avLst/>
            <a:gdLst/>
            <a:ahLst/>
            <a:cxnLst/>
            <a:rect r="r" b="b" t="t" l="l"/>
            <a:pathLst>
              <a:path h="846468" w="4836963">
                <a:moveTo>
                  <a:pt x="0" y="0"/>
                </a:moveTo>
                <a:lnTo>
                  <a:pt x="4836962" y="0"/>
                </a:lnTo>
                <a:lnTo>
                  <a:pt x="4836962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64831" y="4498013"/>
            <a:ext cx="7090490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Semana 1: Conexión con Gmail API y Pub/Sub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134734" y="5531578"/>
            <a:ext cx="7793643" cy="617207"/>
            <a:chOff x="0" y="0"/>
            <a:chExt cx="4980849" cy="39445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980849" cy="394452"/>
            </a:xfrm>
            <a:custGeom>
              <a:avLst/>
              <a:gdLst/>
              <a:ahLst/>
              <a:cxnLst/>
              <a:rect r="r" b="b" t="t" l="l"/>
              <a:pathLst>
                <a:path h="394452" w="4980849">
                  <a:moveTo>
                    <a:pt x="4777649" y="0"/>
                  </a:moveTo>
                  <a:cubicBezTo>
                    <a:pt x="4889873" y="0"/>
                    <a:pt x="4980849" y="88301"/>
                    <a:pt x="4980849" y="197226"/>
                  </a:cubicBezTo>
                  <a:cubicBezTo>
                    <a:pt x="4980849" y="306151"/>
                    <a:pt x="4889873" y="394452"/>
                    <a:pt x="4777649" y="394452"/>
                  </a:cubicBezTo>
                  <a:lnTo>
                    <a:pt x="203200" y="394452"/>
                  </a:lnTo>
                  <a:cubicBezTo>
                    <a:pt x="90976" y="394452"/>
                    <a:pt x="0" y="306151"/>
                    <a:pt x="0" y="197226"/>
                  </a:cubicBezTo>
                  <a:cubicBezTo>
                    <a:pt x="0" y="88301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980849" cy="432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64831" y="5143500"/>
            <a:ext cx="4836963" cy="846468"/>
          </a:xfrm>
          <a:custGeom>
            <a:avLst/>
            <a:gdLst/>
            <a:ahLst/>
            <a:cxnLst/>
            <a:rect r="r" b="b" t="t" l="l"/>
            <a:pathLst>
              <a:path h="846468" w="4836963">
                <a:moveTo>
                  <a:pt x="0" y="0"/>
                </a:moveTo>
                <a:lnTo>
                  <a:pt x="4836962" y="0"/>
                </a:lnTo>
                <a:lnTo>
                  <a:pt x="4836962" y="846468"/>
                </a:lnTo>
                <a:lnTo>
                  <a:pt x="0" y="8464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564831" y="5651161"/>
            <a:ext cx="7090490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Semana 2-3: Integración con IA (Ollama)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28700" y="6744219"/>
            <a:ext cx="8115300" cy="617207"/>
            <a:chOff x="0" y="0"/>
            <a:chExt cx="5186417" cy="39445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186416" cy="394452"/>
            </a:xfrm>
            <a:custGeom>
              <a:avLst/>
              <a:gdLst/>
              <a:ahLst/>
              <a:cxnLst/>
              <a:rect r="r" b="b" t="t" l="l"/>
              <a:pathLst>
                <a:path h="394452" w="5186416">
                  <a:moveTo>
                    <a:pt x="4983216" y="0"/>
                  </a:moveTo>
                  <a:cubicBezTo>
                    <a:pt x="5095441" y="0"/>
                    <a:pt x="5186416" y="88301"/>
                    <a:pt x="5186416" y="197226"/>
                  </a:cubicBezTo>
                  <a:cubicBezTo>
                    <a:pt x="5186416" y="306151"/>
                    <a:pt x="5095441" y="394452"/>
                    <a:pt x="4983216" y="394452"/>
                  </a:cubicBezTo>
                  <a:lnTo>
                    <a:pt x="203200" y="394452"/>
                  </a:lnTo>
                  <a:cubicBezTo>
                    <a:pt x="90976" y="394452"/>
                    <a:pt x="0" y="306151"/>
                    <a:pt x="0" y="197226"/>
                  </a:cubicBezTo>
                  <a:cubicBezTo>
                    <a:pt x="0" y="88301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5186417" cy="432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458797" y="6356141"/>
            <a:ext cx="4836963" cy="846468"/>
          </a:xfrm>
          <a:custGeom>
            <a:avLst/>
            <a:gdLst/>
            <a:ahLst/>
            <a:cxnLst/>
            <a:rect r="r" b="b" t="t" l="l"/>
            <a:pathLst>
              <a:path h="846468" w="4836963">
                <a:moveTo>
                  <a:pt x="0" y="0"/>
                </a:moveTo>
                <a:lnTo>
                  <a:pt x="4836963" y="0"/>
                </a:lnTo>
                <a:lnTo>
                  <a:pt x="4836963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340688" y="6848438"/>
            <a:ext cx="8004059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Semana 4-5: Crear e implementar modelo de datos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9344747" y="4378431"/>
            <a:ext cx="8115300" cy="617207"/>
            <a:chOff x="0" y="0"/>
            <a:chExt cx="5186417" cy="39445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186416" cy="394452"/>
            </a:xfrm>
            <a:custGeom>
              <a:avLst/>
              <a:gdLst/>
              <a:ahLst/>
              <a:cxnLst/>
              <a:rect r="r" b="b" t="t" l="l"/>
              <a:pathLst>
                <a:path h="394452" w="5186416">
                  <a:moveTo>
                    <a:pt x="4983216" y="0"/>
                  </a:moveTo>
                  <a:cubicBezTo>
                    <a:pt x="5095441" y="0"/>
                    <a:pt x="5186416" y="88301"/>
                    <a:pt x="5186416" y="197226"/>
                  </a:cubicBezTo>
                  <a:cubicBezTo>
                    <a:pt x="5186416" y="306151"/>
                    <a:pt x="5095441" y="394452"/>
                    <a:pt x="4983216" y="394452"/>
                  </a:cubicBezTo>
                  <a:lnTo>
                    <a:pt x="203200" y="394452"/>
                  </a:lnTo>
                  <a:cubicBezTo>
                    <a:pt x="90976" y="394452"/>
                    <a:pt x="0" y="306151"/>
                    <a:pt x="0" y="197226"/>
                  </a:cubicBezTo>
                  <a:cubicBezTo>
                    <a:pt x="0" y="88301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5186417" cy="432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9774845" y="3990352"/>
            <a:ext cx="4836963" cy="846468"/>
          </a:xfrm>
          <a:custGeom>
            <a:avLst/>
            <a:gdLst/>
            <a:ahLst/>
            <a:cxnLst/>
            <a:rect r="r" b="b" t="t" l="l"/>
            <a:pathLst>
              <a:path h="846468" w="4836963">
                <a:moveTo>
                  <a:pt x="0" y="0"/>
                </a:moveTo>
                <a:lnTo>
                  <a:pt x="4836962" y="0"/>
                </a:lnTo>
                <a:lnTo>
                  <a:pt x="4836962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9656735" y="4482649"/>
            <a:ext cx="7538776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Semana 6-7: Desarrollo del Frontend con React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9344747" y="5531578"/>
            <a:ext cx="8115300" cy="617207"/>
            <a:chOff x="0" y="0"/>
            <a:chExt cx="5186417" cy="39445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186416" cy="394452"/>
            </a:xfrm>
            <a:custGeom>
              <a:avLst/>
              <a:gdLst/>
              <a:ahLst/>
              <a:cxnLst/>
              <a:rect r="r" b="b" t="t" l="l"/>
              <a:pathLst>
                <a:path h="394452" w="5186416">
                  <a:moveTo>
                    <a:pt x="4983216" y="0"/>
                  </a:moveTo>
                  <a:cubicBezTo>
                    <a:pt x="5095441" y="0"/>
                    <a:pt x="5186416" y="88301"/>
                    <a:pt x="5186416" y="197226"/>
                  </a:cubicBezTo>
                  <a:cubicBezTo>
                    <a:pt x="5186416" y="306151"/>
                    <a:pt x="5095441" y="394452"/>
                    <a:pt x="4983216" y="394452"/>
                  </a:cubicBezTo>
                  <a:lnTo>
                    <a:pt x="203200" y="394452"/>
                  </a:lnTo>
                  <a:cubicBezTo>
                    <a:pt x="90976" y="394452"/>
                    <a:pt x="0" y="306151"/>
                    <a:pt x="0" y="197226"/>
                  </a:cubicBezTo>
                  <a:cubicBezTo>
                    <a:pt x="0" y="88301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5186417" cy="432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9774845" y="5143500"/>
            <a:ext cx="4836963" cy="846468"/>
          </a:xfrm>
          <a:custGeom>
            <a:avLst/>
            <a:gdLst/>
            <a:ahLst/>
            <a:cxnLst/>
            <a:rect r="r" b="b" t="t" l="l"/>
            <a:pathLst>
              <a:path h="846468" w="4836963">
                <a:moveTo>
                  <a:pt x="0" y="0"/>
                </a:moveTo>
                <a:lnTo>
                  <a:pt x="4836962" y="0"/>
                </a:lnTo>
                <a:lnTo>
                  <a:pt x="4836962" y="846468"/>
                </a:lnTo>
                <a:lnTo>
                  <a:pt x="0" y="8464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9656735" y="5635797"/>
            <a:ext cx="7538776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Semana 8-10: Integración y pruebas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9344747" y="6744219"/>
            <a:ext cx="8115300" cy="617207"/>
            <a:chOff x="0" y="0"/>
            <a:chExt cx="5186417" cy="39445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186416" cy="394452"/>
            </a:xfrm>
            <a:custGeom>
              <a:avLst/>
              <a:gdLst/>
              <a:ahLst/>
              <a:cxnLst/>
              <a:rect r="r" b="b" t="t" l="l"/>
              <a:pathLst>
                <a:path h="394452" w="5186416">
                  <a:moveTo>
                    <a:pt x="4983216" y="0"/>
                  </a:moveTo>
                  <a:cubicBezTo>
                    <a:pt x="5095441" y="0"/>
                    <a:pt x="5186416" y="88301"/>
                    <a:pt x="5186416" y="197226"/>
                  </a:cubicBezTo>
                  <a:cubicBezTo>
                    <a:pt x="5186416" y="306151"/>
                    <a:pt x="5095441" y="394452"/>
                    <a:pt x="4983216" y="394452"/>
                  </a:cubicBezTo>
                  <a:lnTo>
                    <a:pt x="203200" y="394452"/>
                  </a:lnTo>
                  <a:cubicBezTo>
                    <a:pt x="90976" y="394452"/>
                    <a:pt x="0" y="306151"/>
                    <a:pt x="0" y="197226"/>
                  </a:cubicBezTo>
                  <a:cubicBezTo>
                    <a:pt x="0" y="88301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5186417" cy="432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9774845" y="6356141"/>
            <a:ext cx="4836963" cy="846468"/>
          </a:xfrm>
          <a:custGeom>
            <a:avLst/>
            <a:gdLst/>
            <a:ahLst/>
            <a:cxnLst/>
            <a:rect r="r" b="b" t="t" l="l"/>
            <a:pathLst>
              <a:path h="846468" w="4836963">
                <a:moveTo>
                  <a:pt x="0" y="0"/>
                </a:moveTo>
                <a:lnTo>
                  <a:pt x="4836962" y="0"/>
                </a:lnTo>
                <a:lnTo>
                  <a:pt x="4836962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9656735" y="6848438"/>
            <a:ext cx="7538776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Semana 11: Documentación y entrega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DAGxJKVYk5E</dc:identifier>
  <dcterms:modified xsi:type="dcterms:W3CDTF">2011-08-01T06:04:30Z</dcterms:modified>
  <cp:revision>1</cp:revision>
  <dc:title>Presentación Proyecto Capstone - Email Parser con IA</dc:title>
</cp:coreProperties>
</file>